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3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GT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G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D164B68-28CB-4C9B-BA5C-D7137A6EA24D}" type="datetimeFigureOut">
              <a:rPr lang="es-GT" smtClean="0"/>
              <a:pPr/>
              <a:t>30/10/2009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GT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97CCD9-C8EE-4C01-9C2F-CC4C1A620F5A}" type="slidenum">
              <a:rPr lang="es-GT" smtClean="0"/>
              <a:pPr/>
              <a:t>‹Nº›</a:t>
            </a:fld>
            <a:endParaRPr lang="es-GT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Descripción del curso</a:t>
            </a:r>
          </a:p>
          <a:p>
            <a:endParaRPr lang="es-GT" dirty="0" smtClean="0"/>
          </a:p>
          <a:p>
            <a:r>
              <a:rPr lang="es-GT" dirty="0" smtClean="0"/>
              <a:t>Por:</a:t>
            </a:r>
          </a:p>
          <a:p>
            <a:endParaRPr lang="es-GT" dirty="0" smtClean="0"/>
          </a:p>
          <a:p>
            <a:r>
              <a:rPr lang="es-GT" dirty="0" smtClean="0"/>
              <a:t>Sara elena chinchilla chavarría</a:t>
            </a:r>
            <a:endParaRPr lang="es-GT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92500" lnSpcReduction="10000"/>
          </a:bodyPr>
          <a:lstStyle/>
          <a:p>
            <a:r>
              <a:rPr lang="es-GT" sz="1900" b="1" u="sng" dirty="0" smtClean="0">
                <a:latin typeface="Calibri" pitchFamily="34" charset="0"/>
              </a:rPr>
              <a:t>REQUERIMIENTOS TÉCNICOS:</a:t>
            </a:r>
            <a:endParaRPr lang="es-GT" sz="1900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El uso del portafolio en la clase de Language Arts, requiere de las siguientes</a:t>
            </a: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herramientas:</a:t>
            </a:r>
          </a:p>
          <a:p>
            <a:endParaRPr lang="es-GT" sz="1900" dirty="0" smtClean="0">
              <a:latin typeface="Calibri" pitchFamily="34" charset="0"/>
            </a:endParaRPr>
          </a:p>
          <a:p>
            <a:r>
              <a:rPr lang="es-GT" sz="1900" dirty="0" smtClean="0">
                <a:latin typeface="Calibri" pitchFamily="34" charset="0"/>
              </a:rPr>
              <a:t>Un laboratorio para 25 estudiantes máximo</a:t>
            </a:r>
          </a:p>
          <a:p>
            <a:r>
              <a:rPr lang="es-GT" sz="1900" dirty="0" smtClean="0">
                <a:latin typeface="Calibri" pitchFamily="34" charset="0"/>
              </a:rPr>
              <a:t>25 computadoras     </a:t>
            </a:r>
          </a:p>
          <a:p>
            <a:r>
              <a:rPr lang="es-GT" sz="1900" dirty="0" smtClean="0">
                <a:latin typeface="Calibri" pitchFamily="34" charset="0"/>
              </a:rPr>
              <a:t>Internet</a:t>
            </a:r>
          </a:p>
          <a:p>
            <a:r>
              <a:rPr lang="es-GT" sz="1900" dirty="0" err="1" smtClean="0">
                <a:latin typeface="Calibri" pitchFamily="34" charset="0"/>
              </a:rPr>
              <a:t>Softwares</a:t>
            </a:r>
            <a:r>
              <a:rPr lang="es-GT" sz="1900" dirty="0" smtClean="0">
                <a:latin typeface="Calibri" pitchFamily="34" charset="0"/>
              </a:rPr>
              <a:t> para diseños de portafolios.</a:t>
            </a:r>
          </a:p>
          <a:p>
            <a:pPr>
              <a:buNone/>
            </a:pPr>
            <a:r>
              <a:rPr lang="en-US" sz="1900" dirty="0" smtClean="0">
                <a:latin typeface="Calibri" pitchFamily="34" charset="0"/>
              </a:rPr>
              <a:t>       </a:t>
            </a:r>
          </a:p>
          <a:p>
            <a:r>
              <a:rPr lang="en-US" sz="1900" b="1" u="sng" dirty="0" smtClean="0">
                <a:latin typeface="Calibri" pitchFamily="34" charset="0"/>
              </a:rPr>
              <a:t>CONOCIMIENTO PREVIO:</a:t>
            </a: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Los estudiantes deberán poseer no solo  conocimientos previos del idioma</a:t>
            </a: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 inglés  correspondiste a un nivel intermedio, si no también, conocimientos en </a:t>
            </a: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el área tecnológica, como  lo es, el uso de la computadora en general, el uso de</a:t>
            </a:r>
          </a:p>
          <a:p>
            <a:pPr>
              <a:buNone/>
            </a:pPr>
            <a:r>
              <a:rPr lang="es-GT" sz="1900" dirty="0" smtClean="0">
                <a:latin typeface="Calibri" pitchFamily="34" charset="0"/>
              </a:rPr>
              <a:t> editores de texto, navegación en Internet, y  paginas web.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/>
          </a:bodyPr>
          <a:lstStyle/>
          <a:p>
            <a:r>
              <a:rPr lang="es-GT" sz="1900" b="1" u="sng" dirty="0" smtClean="0">
                <a:latin typeface="Calibri" pitchFamily="34" charset="0"/>
              </a:rPr>
              <a:t>ORIENTACIÓN DEL CURSO:</a:t>
            </a:r>
            <a:endParaRPr lang="es-GT" sz="1900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2000" dirty="0" smtClean="0"/>
              <a:t>Este curso esta orientado hacia el desarrollo de habilidades </a:t>
            </a:r>
            <a:r>
              <a:rPr lang="es-GT" sz="2000" dirty="0" err="1" smtClean="0"/>
              <a:t>tecnologicas</a:t>
            </a: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de estudiantes que tienen conocimiento del idioma inglés  en el nivel </a:t>
            </a:r>
          </a:p>
          <a:p>
            <a:pPr>
              <a:buNone/>
            </a:pPr>
            <a:r>
              <a:rPr lang="es-GT" sz="2000" dirty="0" smtClean="0"/>
              <a:t>intermedio.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70000" lnSpcReduction="20000"/>
          </a:bodyPr>
          <a:lstStyle/>
          <a:p>
            <a:r>
              <a:rPr lang="es-GT" sz="2600" b="1" u="sng" dirty="0" smtClean="0">
                <a:latin typeface="Calibri" pitchFamily="34" charset="0"/>
              </a:rPr>
              <a:t>CONTENIDO DEL CURSO:</a:t>
            </a:r>
            <a:endParaRPr lang="es-GT" sz="2600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El contenido del curso esta orientado a proporcionar a los profesores y formadores en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la enseñanza y el aprendizaje del idioma inglés,  los recursos que pueden ser utilizados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para apoyar a los alumnos que se están enfocando en cualquier aspecto del proceso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 de los portafolios electrónicos. </a:t>
            </a:r>
            <a:br>
              <a:rPr lang="es-GT" sz="2600" dirty="0" smtClean="0">
                <a:latin typeface="Calibri" pitchFamily="34" charset="0"/>
              </a:rPr>
            </a:br>
            <a:endParaRPr lang="es-GT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Los módulos consisten en un módulo de fundación y otros cuatro módulos, cada uno de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los cuales abarca un aspecto del proceso de e-portafolio. Los módulos se subdivide en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una serie de sesiones. </a:t>
            </a:r>
            <a:br>
              <a:rPr lang="es-GT" sz="2600" dirty="0" smtClean="0">
                <a:latin typeface="Calibri" pitchFamily="34" charset="0"/>
              </a:rPr>
            </a:br>
            <a:endParaRPr lang="es-GT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Cada uno de los módulos incluye una secuencia de actividades que, además de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proporcionar un tutorial para el alumno, también ofrece enlaces a los materiales, tales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como artículos en línea y contenido audio-visual.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Las actividades y los módulos pueden ser libremente adaptadas a cualquiera de las </a:t>
            </a:r>
          </a:p>
          <a:p>
            <a:pPr>
              <a:buNone/>
            </a:pPr>
            <a:r>
              <a:rPr lang="es-GT" sz="2600" dirty="0" smtClean="0">
                <a:latin typeface="Calibri" pitchFamily="34" charset="0"/>
              </a:rPr>
              <a:t>áreas de Language Arts. </a:t>
            </a:r>
            <a:endParaRPr lang="en-US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600" dirty="0" smtClean="0">
                <a:latin typeface="Calibri" pitchFamily="34" charset="0"/>
              </a:rPr>
              <a:t> 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GT" sz="2600" b="1" u="sng" dirty="0" smtClean="0">
                <a:latin typeface="Calibri" pitchFamily="34" charset="0"/>
              </a:rPr>
              <a:t>METODOLOGÍA:</a:t>
            </a:r>
          </a:p>
          <a:p>
            <a:pPr>
              <a:buFont typeface="Arial" pitchFamily="34" charset="0"/>
              <a:buChar char="•"/>
            </a:pPr>
            <a:r>
              <a:rPr lang="es-GT" sz="2000" b="1" dirty="0" smtClean="0"/>
              <a:t>Método del aprendizaje activo</a:t>
            </a:r>
          </a:p>
          <a:p>
            <a:pPr algn="just">
              <a:buNone/>
            </a:pPr>
            <a:r>
              <a:rPr lang="es-GT" sz="2000" dirty="0" smtClean="0"/>
              <a:t>Este método esta basado en la teoría, de que mientras más </a:t>
            </a:r>
          </a:p>
          <a:p>
            <a:pPr algn="just">
              <a:buNone/>
            </a:pPr>
            <a:r>
              <a:rPr lang="es-GT" sz="2000" dirty="0" smtClean="0"/>
              <a:t>independientes deban los estudiantes moverse en un entorno moderno de </a:t>
            </a:r>
          </a:p>
          <a:p>
            <a:pPr algn="just">
              <a:buNone/>
            </a:pPr>
            <a:r>
              <a:rPr lang="es-GT" sz="2000" dirty="0" smtClean="0"/>
              <a:t>aprendizaje, mayor será su necesidad de destreza de navegar en este</a:t>
            </a:r>
          </a:p>
          <a:p>
            <a:pPr algn="just">
              <a:buNone/>
            </a:pPr>
            <a:r>
              <a:rPr lang="es-GT" sz="2000" dirty="0" smtClean="0"/>
              <a:t>entorno. Lo que crea y soporta la orientación es la  reflexión como proceso</a:t>
            </a:r>
          </a:p>
          <a:p>
            <a:pPr algn="just">
              <a:buNone/>
            </a:pPr>
            <a:r>
              <a:rPr lang="es-GT" sz="2000" dirty="0" smtClean="0"/>
              <a:t> individual y/o social.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El aprendizaje tiene su base en un interés auténtico y/o en una iniciativa.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Los estudiantes discuten sus intereses y las perspectivas alternativas del tópico,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aconsejando uno al otro.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Desarrollan su propio ámbito de actividad (limitando propuestos, planificando,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tomando decisiones, etc.).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Suspenden sus actividades de vez en cuando, para reflexionar su proceder, intercambiar ideas, etc.</a:t>
            </a:r>
          </a:p>
          <a:p>
            <a:pPr>
              <a:buFont typeface="Wingdings" pitchFamily="2" charset="2"/>
              <a:buChar char="q"/>
            </a:pPr>
            <a:r>
              <a:rPr lang="es-GT" sz="2000" dirty="0" smtClean="0"/>
              <a:t>El proyecto termina en un punto determinado, cuando se ha logrado la tarea.</a:t>
            </a:r>
          </a:p>
          <a:p>
            <a:pPr>
              <a:buNone/>
            </a:pPr>
            <a:endParaRPr lang="es-GT" sz="2000" dirty="0" smtClean="0"/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GT" sz="2600" b="1" u="sng" dirty="0" smtClean="0">
                <a:latin typeface="Calibri" pitchFamily="34" charset="0"/>
              </a:rPr>
              <a:t>ACTIVIDADES:</a:t>
            </a:r>
          </a:p>
          <a:p>
            <a:pPr algn="just">
              <a:buNone/>
            </a:pPr>
            <a:endParaRPr lang="es-GT" sz="2000" dirty="0" smtClean="0"/>
          </a:p>
          <a:p>
            <a:pPr algn="just">
              <a:buFont typeface="Wingdings" pitchFamily="2" charset="2"/>
              <a:buChar char="q"/>
            </a:pPr>
            <a:r>
              <a:rPr lang="es-GT" sz="2000" dirty="0" err="1" smtClean="0"/>
              <a:t>Albums</a:t>
            </a:r>
            <a:r>
              <a:rPr lang="es-GT" sz="2000" dirty="0" smtClean="0"/>
              <a:t> ilustrados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Ensayos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Investigaciones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Ejercicios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Tareas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Presentaciones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Análisis</a:t>
            </a:r>
          </a:p>
          <a:p>
            <a:pPr algn="just">
              <a:buFont typeface="Wingdings" pitchFamily="2" charset="2"/>
              <a:buChar char="q"/>
            </a:pPr>
            <a:r>
              <a:rPr lang="es-GT" sz="2000" dirty="0" smtClean="0"/>
              <a:t>Resúmenes</a:t>
            </a:r>
          </a:p>
          <a:p>
            <a:pPr algn="just">
              <a:buNone/>
            </a:pPr>
            <a:endParaRPr lang="es-GT" sz="2000" dirty="0" smtClean="0"/>
          </a:p>
          <a:p>
            <a:pPr algn="just">
              <a:buNone/>
            </a:pPr>
            <a:r>
              <a:rPr lang="es-GT" sz="2000" dirty="0" smtClean="0"/>
              <a:t> </a:t>
            </a:r>
            <a:endParaRPr lang="es-GT" sz="2000" dirty="0" smtClean="0"/>
          </a:p>
          <a:p>
            <a:pPr>
              <a:buNone/>
            </a:pPr>
            <a:endParaRPr lang="es-GT" sz="2000" dirty="0" smtClean="0"/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GT" sz="2600" b="1" u="sng" dirty="0" smtClean="0">
                <a:latin typeface="Calibri" pitchFamily="34" charset="0"/>
              </a:rPr>
              <a:t>EVALUATION:</a:t>
            </a:r>
          </a:p>
          <a:p>
            <a:pPr algn="just">
              <a:buNone/>
            </a:pP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Recolección de información 25 %</a:t>
            </a:r>
          </a:p>
          <a:p>
            <a:pPr>
              <a:buNone/>
            </a:pPr>
            <a:r>
              <a:rPr lang="es-GT" sz="2000" dirty="0" smtClean="0"/>
              <a:t>Selección de herramientas    25%</a:t>
            </a:r>
          </a:p>
          <a:p>
            <a:pPr>
              <a:buNone/>
            </a:pPr>
            <a:r>
              <a:rPr lang="es-GT" sz="2000" dirty="0" smtClean="0"/>
              <a:t>Reflexión de lo aprendido     25%</a:t>
            </a:r>
          </a:p>
          <a:p>
            <a:pPr>
              <a:buNone/>
            </a:pPr>
            <a:r>
              <a:rPr lang="es-GT" sz="2000" dirty="0" smtClean="0"/>
              <a:t>Proyección  y presentación   50%</a:t>
            </a:r>
          </a:p>
          <a:p>
            <a:pPr>
              <a:buNone/>
            </a:pPr>
            <a:r>
              <a:rPr lang="es-GT" sz="2000" dirty="0" smtClean="0"/>
              <a:t>Total                                         100%                          </a:t>
            </a:r>
            <a:endParaRPr lang="es-GT" sz="2000" dirty="0" smtClean="0"/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GT" sz="1900" b="1" u="sng" dirty="0" smtClean="0">
                <a:latin typeface="Calibri" pitchFamily="34" charset="0"/>
              </a:rPr>
              <a:t>BIBLIOGRAFÍA:</a:t>
            </a:r>
            <a:endParaRPr lang="es-GT" sz="1900" u="sng" dirty="0" smtClean="0">
              <a:latin typeface="Calibri" pitchFamily="34" charset="0"/>
            </a:endParaRPr>
          </a:p>
          <a:p>
            <a:r>
              <a:rPr lang="en-US" sz="2000" dirty="0" smtClean="0"/>
              <a:t>HESS, D. (1999). </a:t>
            </a:r>
            <a:r>
              <a:rPr lang="en-US" sz="2000" i="1" dirty="0" smtClean="0"/>
              <a:t>Developing a typology for teaching preservice students to reflect: A case of curriculum deliberation. Paper presented at the annual conference of the </a:t>
            </a:r>
            <a:r>
              <a:rPr lang="es-GT" sz="2000" dirty="0" smtClean="0"/>
              <a:t>AERA, Montreal.</a:t>
            </a:r>
          </a:p>
          <a:p>
            <a:r>
              <a:rPr lang="es-GT" sz="2000" dirty="0" err="1" smtClean="0"/>
              <a:t>Baron</a:t>
            </a:r>
            <a:r>
              <a:rPr lang="es-GT" sz="2000" dirty="0" smtClean="0"/>
              <a:t>, </a:t>
            </a:r>
            <a:r>
              <a:rPr lang="es-GT" sz="2000" dirty="0" err="1" smtClean="0"/>
              <a:t>Cynthia</a:t>
            </a:r>
            <a:r>
              <a:rPr lang="es-GT" sz="2000" dirty="0" smtClean="0"/>
              <a:t> (1996). </a:t>
            </a:r>
            <a:r>
              <a:rPr lang="es-GT" sz="2000" u="sng" dirty="0" err="1" smtClean="0"/>
              <a:t>Creating</a:t>
            </a:r>
            <a:r>
              <a:rPr lang="es-GT" sz="2000" u="sng" dirty="0" smtClean="0"/>
              <a:t> a Digital Portfolio</a:t>
            </a:r>
            <a:r>
              <a:rPr lang="es-GT" sz="2000" dirty="0" smtClean="0"/>
              <a:t>. </a:t>
            </a:r>
            <a:r>
              <a:rPr lang="es-GT" sz="2000" dirty="0" err="1" smtClean="0"/>
              <a:t>Indianapolis</a:t>
            </a:r>
            <a:r>
              <a:rPr lang="es-GT" sz="2000" dirty="0" smtClean="0"/>
              <a:t>: </a:t>
            </a:r>
            <a:r>
              <a:rPr lang="es-GT" sz="2000" dirty="0" err="1" smtClean="0"/>
              <a:t>Hayden</a:t>
            </a:r>
            <a:r>
              <a:rPr lang="es-GT" sz="2000" dirty="0" smtClean="0"/>
              <a:t> </a:t>
            </a:r>
            <a:r>
              <a:rPr lang="es-GT" sz="2000" dirty="0" err="1" smtClean="0"/>
              <a:t>Books</a:t>
            </a:r>
            <a:r>
              <a:rPr lang="es-GT" sz="2000" dirty="0" smtClean="0"/>
              <a:t> </a:t>
            </a:r>
          </a:p>
          <a:p>
            <a:r>
              <a:rPr lang="es-GT" sz="2000" dirty="0" err="1" smtClean="0"/>
              <a:t>Barrett</a:t>
            </a:r>
            <a:r>
              <a:rPr lang="es-GT" sz="2000" dirty="0" smtClean="0"/>
              <a:t>, Helen (1998). "Strategic </a:t>
            </a:r>
            <a:r>
              <a:rPr lang="es-GT" sz="2000" dirty="0" err="1" smtClean="0"/>
              <a:t>Questions</a:t>
            </a:r>
            <a:r>
              <a:rPr lang="es-GT" sz="2000" dirty="0" smtClean="0"/>
              <a:t>."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Learning</a:t>
            </a:r>
            <a:r>
              <a:rPr lang="es-GT" sz="2000" u="sng" dirty="0" smtClean="0"/>
              <a:t> &amp; </a:t>
            </a:r>
            <a:r>
              <a:rPr lang="es-GT" sz="2000" u="sng" dirty="0" err="1" smtClean="0"/>
              <a:t>Leading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with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Technology</a:t>
            </a:r>
            <a:r>
              <a:rPr lang="es-GT" sz="2000" dirty="0" smtClean="0"/>
              <a:t> (</a:t>
            </a:r>
            <a:r>
              <a:rPr lang="es-GT" sz="2000" dirty="0" err="1" smtClean="0"/>
              <a:t>October</a:t>
            </a:r>
            <a:r>
              <a:rPr lang="es-GT" sz="2000" dirty="0" smtClean="0"/>
              <a:t>, 1998) </a:t>
            </a:r>
          </a:p>
          <a:p>
            <a:r>
              <a:rPr lang="es-GT" sz="2000" dirty="0" smtClean="0"/>
              <a:t>Brown, </a:t>
            </a:r>
            <a:r>
              <a:rPr lang="es-GT" sz="2000" dirty="0" err="1" smtClean="0"/>
              <a:t>Genevieve</a:t>
            </a:r>
            <a:r>
              <a:rPr lang="es-GT" sz="2000" dirty="0" smtClean="0"/>
              <a:t> and </a:t>
            </a:r>
            <a:r>
              <a:rPr lang="es-GT" sz="2000" dirty="0" err="1" smtClean="0"/>
              <a:t>Irby</a:t>
            </a:r>
            <a:r>
              <a:rPr lang="es-GT" sz="2000" dirty="0" smtClean="0"/>
              <a:t>, Beverly (1997). </a:t>
            </a:r>
            <a:r>
              <a:rPr lang="es-GT" sz="2000" u="sng" dirty="0" err="1" smtClean="0"/>
              <a:t>The</a:t>
            </a:r>
            <a:r>
              <a:rPr lang="es-GT" sz="2000" u="sng" dirty="0" smtClean="0"/>
              <a:t> Principal Portfolio</a:t>
            </a:r>
            <a:r>
              <a:rPr lang="es-GT" sz="2000" dirty="0" smtClean="0"/>
              <a:t>. </a:t>
            </a:r>
            <a:r>
              <a:rPr lang="es-GT" sz="2000" dirty="0" err="1" smtClean="0"/>
              <a:t>Thousand</a:t>
            </a:r>
            <a:r>
              <a:rPr lang="es-GT" sz="2000" dirty="0" smtClean="0"/>
              <a:t> </a:t>
            </a:r>
            <a:r>
              <a:rPr lang="es-GT" sz="2000" dirty="0" err="1" smtClean="0"/>
              <a:t>Oaks</a:t>
            </a:r>
            <a:r>
              <a:rPr lang="es-GT" sz="2000" dirty="0" smtClean="0"/>
              <a:t>: </a:t>
            </a:r>
            <a:r>
              <a:rPr lang="es-GT" sz="2000" dirty="0" err="1" smtClean="0"/>
              <a:t>Corwin</a:t>
            </a:r>
            <a:r>
              <a:rPr lang="es-GT" sz="2000" dirty="0" smtClean="0"/>
              <a:t> </a:t>
            </a:r>
            <a:r>
              <a:rPr lang="es-GT" sz="2000" dirty="0" err="1" smtClean="0"/>
              <a:t>Press</a:t>
            </a:r>
            <a:r>
              <a:rPr lang="es-GT" sz="2000" dirty="0" smtClean="0"/>
              <a:t> </a:t>
            </a:r>
          </a:p>
          <a:p>
            <a:r>
              <a:rPr lang="es-GT" sz="2000" dirty="0" err="1" smtClean="0"/>
              <a:t>Burke</a:t>
            </a:r>
            <a:r>
              <a:rPr lang="es-GT" sz="2000" dirty="0" smtClean="0"/>
              <a:t>, </a:t>
            </a:r>
            <a:r>
              <a:rPr lang="es-GT" sz="2000" dirty="0" err="1" smtClean="0"/>
              <a:t>Kay</a:t>
            </a:r>
            <a:r>
              <a:rPr lang="es-GT" sz="2000" dirty="0" smtClean="0"/>
              <a:t> (1997). </a:t>
            </a:r>
            <a:r>
              <a:rPr lang="es-GT" sz="2000" u="sng" dirty="0" err="1" smtClean="0"/>
              <a:t>Designing</a:t>
            </a:r>
            <a:r>
              <a:rPr lang="es-GT" sz="2000" u="sng" dirty="0" smtClean="0"/>
              <a:t> Professional Portfolios </a:t>
            </a:r>
            <a:r>
              <a:rPr lang="es-GT" sz="2000" u="sng" dirty="0" err="1" smtClean="0"/>
              <a:t>for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Change</a:t>
            </a:r>
            <a:r>
              <a:rPr lang="es-GT" sz="2000" dirty="0" smtClean="0"/>
              <a:t>. </a:t>
            </a:r>
            <a:r>
              <a:rPr lang="es-GT" sz="2000" dirty="0" err="1" smtClean="0"/>
              <a:t>Palatine</a:t>
            </a:r>
            <a:r>
              <a:rPr lang="es-GT" sz="2000" dirty="0" smtClean="0"/>
              <a:t>, Illinois: IRI/</a:t>
            </a:r>
            <a:r>
              <a:rPr lang="es-GT" sz="2000" dirty="0" err="1" smtClean="0"/>
              <a:t>SkyLight</a:t>
            </a:r>
            <a:r>
              <a:rPr lang="es-GT" sz="2000" dirty="0" smtClean="0"/>
              <a:t> Training &amp; Publishing </a:t>
            </a:r>
          </a:p>
          <a:p>
            <a:r>
              <a:rPr lang="es-GT" sz="2000" dirty="0" err="1" smtClean="0"/>
              <a:t>Burke</a:t>
            </a:r>
            <a:r>
              <a:rPr lang="es-GT" sz="2000" dirty="0" smtClean="0"/>
              <a:t>, </a:t>
            </a:r>
            <a:r>
              <a:rPr lang="es-GT" sz="2000" dirty="0" err="1" smtClean="0"/>
              <a:t>Kay</a:t>
            </a:r>
            <a:r>
              <a:rPr lang="es-GT" sz="2000" dirty="0" smtClean="0"/>
              <a:t> (ed.) (1996). </a:t>
            </a:r>
            <a:r>
              <a:rPr lang="es-GT" sz="2000" u="sng" dirty="0" smtClean="0"/>
              <a:t>Professional Portfolios</a:t>
            </a:r>
            <a:r>
              <a:rPr lang="es-GT" sz="2000" dirty="0" smtClean="0"/>
              <a:t>. </a:t>
            </a:r>
            <a:r>
              <a:rPr lang="es-GT" sz="2000" dirty="0" err="1" smtClean="0"/>
              <a:t>Palatine</a:t>
            </a:r>
            <a:r>
              <a:rPr lang="es-GT" sz="2000" dirty="0" smtClean="0"/>
              <a:t>, Illinois: IRI/</a:t>
            </a:r>
            <a:r>
              <a:rPr lang="es-GT" sz="2000" dirty="0" err="1" smtClean="0"/>
              <a:t>SkyLight</a:t>
            </a:r>
            <a:r>
              <a:rPr lang="es-GT" sz="2000" dirty="0" smtClean="0"/>
              <a:t> Training &amp; Publishing </a:t>
            </a:r>
          </a:p>
          <a:p>
            <a:r>
              <a:rPr lang="es-GT" sz="2000" dirty="0" smtClean="0"/>
              <a:t>Campbell, </a:t>
            </a:r>
            <a:r>
              <a:rPr lang="es-GT" sz="2000" dirty="0" err="1" smtClean="0"/>
              <a:t>Cignetti</a:t>
            </a:r>
            <a:r>
              <a:rPr lang="es-GT" sz="2000" dirty="0" smtClean="0"/>
              <a:t>, </a:t>
            </a:r>
            <a:r>
              <a:rPr lang="es-GT" sz="2000" dirty="0" err="1" smtClean="0"/>
              <a:t>Melenyzer</a:t>
            </a:r>
            <a:r>
              <a:rPr lang="es-GT" sz="2000" dirty="0" smtClean="0"/>
              <a:t>, </a:t>
            </a:r>
            <a:r>
              <a:rPr lang="es-GT" sz="2000" dirty="0" err="1" smtClean="0"/>
              <a:t>Nettles</a:t>
            </a:r>
            <a:r>
              <a:rPr lang="es-GT" sz="2000" dirty="0" smtClean="0"/>
              <a:t> &amp; </a:t>
            </a:r>
            <a:r>
              <a:rPr lang="es-GT" sz="2000" dirty="0" err="1" smtClean="0"/>
              <a:t>Wyman</a:t>
            </a:r>
            <a:r>
              <a:rPr lang="es-GT" sz="2000" dirty="0" smtClean="0"/>
              <a:t> (1997</a:t>
            </a:r>
            <a:r>
              <a:rPr lang="es-GT" sz="2000" u="sng" dirty="0" smtClean="0"/>
              <a:t>). </a:t>
            </a:r>
            <a:r>
              <a:rPr lang="es-GT" sz="2000" u="sng" dirty="0" err="1" smtClean="0"/>
              <a:t>How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to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Develop</a:t>
            </a:r>
            <a:r>
              <a:rPr lang="es-GT" sz="2000" u="sng" dirty="0" smtClean="0"/>
              <a:t> a Professional Portfolio: A Manual </a:t>
            </a:r>
            <a:r>
              <a:rPr lang="es-GT" sz="2000" u="sng" dirty="0" err="1" smtClean="0"/>
              <a:t>for</a:t>
            </a:r>
            <a:r>
              <a:rPr lang="es-GT" sz="2000" u="sng" dirty="0" smtClean="0"/>
              <a:t> </a:t>
            </a:r>
            <a:r>
              <a:rPr lang="es-GT" sz="2000" u="sng" dirty="0" err="1" smtClean="0"/>
              <a:t>Teachers</a:t>
            </a:r>
            <a:r>
              <a:rPr lang="es-GT" sz="2000" dirty="0" smtClean="0"/>
              <a:t>. California </a:t>
            </a:r>
            <a:r>
              <a:rPr lang="es-GT" sz="2000" dirty="0" err="1" smtClean="0"/>
              <a:t>University</a:t>
            </a:r>
            <a:r>
              <a:rPr lang="es-GT" sz="2000" dirty="0" smtClean="0"/>
              <a:t> of Pennsylvania. </a:t>
            </a:r>
            <a:endParaRPr lang="es-GT" sz="2000" smtClean="0"/>
          </a:p>
          <a:p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pPr>
              <a:buNone/>
            </a:pPr>
            <a:r>
              <a:rPr lang="es-GT" sz="2000" b="1" u="sng" dirty="0" smtClean="0"/>
              <a:t>Información General</a:t>
            </a:r>
          </a:p>
          <a:p>
            <a:pPr>
              <a:buNone/>
            </a:pP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Nombre del curso:     Uso del portafolio electrónico en Language Arts</a:t>
            </a:r>
          </a:p>
          <a:p>
            <a:pPr>
              <a:buNone/>
            </a:pP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Nivel:                             Primario / </a:t>
            </a:r>
            <a:r>
              <a:rPr lang="es-GT" sz="2000" dirty="0" smtClean="0"/>
              <a:t>Intermedio</a:t>
            </a:r>
          </a:p>
          <a:p>
            <a:pPr>
              <a:buNone/>
            </a:pP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Duración del curso</a:t>
            </a:r>
            <a:r>
              <a:rPr lang="es-GT" sz="2000" smtClean="0"/>
              <a:t>:     2 meses </a:t>
            </a:r>
            <a:r>
              <a:rPr lang="es-GT" sz="2000" dirty="0" smtClean="0"/>
              <a:t>(5 módulos del uso de los portafolios)</a:t>
            </a:r>
          </a:p>
          <a:p>
            <a:pPr>
              <a:buNone/>
            </a:pPr>
            <a:r>
              <a:rPr lang="es-GT" sz="2000" dirty="0" smtClean="0"/>
              <a:t> </a:t>
            </a:r>
            <a:r>
              <a:rPr lang="es-GT" sz="2000" dirty="0" smtClean="0"/>
              <a:t>                                        3 periodos a la semana</a:t>
            </a:r>
            <a:endParaRPr lang="es-GT" sz="2000" dirty="0" smtClean="0"/>
          </a:p>
          <a:p>
            <a:pPr>
              <a:buNone/>
            </a:pPr>
            <a:r>
              <a:rPr lang="es-GT" sz="2000" dirty="0" smtClean="0"/>
              <a:t> </a:t>
            </a:r>
          </a:p>
          <a:p>
            <a:pPr>
              <a:buNone/>
            </a:pPr>
            <a:r>
              <a:rPr lang="es-GT" sz="2000" dirty="0" smtClean="0"/>
              <a:t>Profesora:                  Sara Elena Chinchilla Chavarría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b="1" u="sng" dirty="0" smtClean="0">
                <a:latin typeface="Calibri" pitchFamily="34" charset="0"/>
              </a:rPr>
              <a:t>DESCRIPCIÓN DEL CURSO</a:t>
            </a:r>
          </a:p>
          <a:p>
            <a:pPr algn="just">
              <a:buNone/>
            </a:pPr>
            <a:r>
              <a:rPr lang="es-GT" sz="1800" dirty="0" smtClean="0">
                <a:latin typeface="Calibri" pitchFamily="34" charset="0"/>
              </a:rPr>
              <a:t>Este curso esta programado en base del uso del portafolio electrónico, con el fin de</a:t>
            </a:r>
          </a:p>
          <a:p>
            <a:pPr algn="just">
              <a:buNone/>
            </a:pPr>
            <a:r>
              <a:rPr lang="es-GT" sz="1800" dirty="0" smtClean="0">
                <a:latin typeface="Calibri" pitchFamily="34" charset="0"/>
              </a:rPr>
              <a:t> que los estudiantes sean capaces de crear un portafolio, seleccionar estrategias para</a:t>
            </a:r>
          </a:p>
          <a:p>
            <a:pPr algn="just">
              <a:buNone/>
            </a:pPr>
            <a:r>
              <a:rPr lang="es-GT" sz="1800" dirty="0" smtClean="0">
                <a:latin typeface="Calibri" pitchFamily="34" charset="0"/>
              </a:rPr>
              <a:t> desarrollar, organizar, guardar y presentar  información digitalizada de lecturas, </a:t>
            </a:r>
          </a:p>
          <a:p>
            <a:pPr algn="just">
              <a:buNone/>
            </a:pPr>
            <a:r>
              <a:rPr lang="es-GT" sz="1800" dirty="0" smtClean="0">
                <a:latin typeface="Calibri" pitchFamily="34" charset="0"/>
              </a:rPr>
              <a:t>tareas, albums, videos, investigaciones, ejercicios etc.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GT" sz="1900" b="1" u="sng" dirty="0" smtClean="0">
                <a:latin typeface="Calibri" pitchFamily="34" charset="0"/>
              </a:rPr>
              <a:t>OBJETIVO GENERAL</a:t>
            </a:r>
          </a:p>
          <a:p>
            <a:pPr algn="just">
              <a:buNone/>
            </a:pPr>
            <a:r>
              <a:rPr lang="es-GT" sz="1900" dirty="0" smtClean="0">
                <a:latin typeface="Calibri" pitchFamily="34" charset="0"/>
              </a:rPr>
              <a:t>     Permitir al estudiante adquirir el idioma inglés como lengua extranjera, a través de las tecnologías </a:t>
            </a:r>
            <a:r>
              <a:rPr lang="es-GT" sz="1900" dirty="0" smtClean="0">
                <a:latin typeface="Calibri" pitchFamily="34" charset="0"/>
              </a:rPr>
              <a:t>disponibles </a:t>
            </a:r>
            <a:r>
              <a:rPr lang="es-GT" sz="1900" dirty="0" smtClean="0">
                <a:latin typeface="Calibri" pitchFamily="34" charset="0"/>
              </a:rPr>
              <a:t>como lo son en este caso los portafolios electrónicos, </a:t>
            </a:r>
            <a:r>
              <a:rPr lang="es-GT" sz="1900" dirty="0" smtClean="0">
                <a:latin typeface="Calibri" pitchFamily="34" charset="0"/>
              </a:rPr>
              <a:t>a través de un programa que incluye 5 módulos, siendo el primero un modulo base para introducir en general los objetivos de esa </a:t>
            </a:r>
            <a:r>
              <a:rPr lang="es-GT" sz="1900" dirty="0" smtClean="0">
                <a:latin typeface="Calibri" pitchFamily="34" charset="0"/>
              </a:rPr>
              <a:t>herramienta.</a:t>
            </a: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GT" sz="1900" b="1" u="sng" dirty="0" smtClean="0">
                <a:latin typeface="Calibri" pitchFamily="34" charset="0"/>
              </a:rPr>
              <a:t>OBJETIVOS ESPECÍFICOS</a:t>
            </a:r>
          </a:p>
          <a:p>
            <a:r>
              <a:rPr lang="es-GT" sz="1800" b="1" dirty="0" smtClean="0">
                <a:latin typeface="Calibri" pitchFamily="34" charset="0"/>
              </a:rPr>
              <a:t>Objetivos para el desarrollo de las capacidades referidas al desarrollo cognitivo o intelectual.</a:t>
            </a:r>
          </a:p>
          <a:p>
            <a:pPr>
              <a:buNone/>
            </a:pPr>
            <a:r>
              <a:rPr lang="es-GT" sz="1800" dirty="0" smtClean="0">
                <a:latin typeface="Calibri" pitchFamily="34" charset="0"/>
              </a:rPr>
              <a:t>Que los alumnos sean capaces de: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Almacenar trabajos producidos, borradores, intentos fallidos, etc.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Añadir reflexiones y comentarios a los trabajos almacenados.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Almacenar y gestionar los materiales educativos básicos o de referencia.</a:t>
            </a: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Almacenar y gestionar otros recursos de interés conseguidos por los aprendices, por sus tutores/mentores o por otros compañeros con intereses similares.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Visualizar de modo gráfico y claro los procesos y actividades llevadas a cabo.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Almacenar historiales completos que permitan la trazabilidad de los productos finales.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Aprender en entornos sociales virtuales.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GT" sz="1800" dirty="0" smtClean="0">
                <a:latin typeface="Calibri" pitchFamily="34" charset="0"/>
              </a:rPr>
              <a:t>Extractar información actualizada en diferentes formatos (PDF, HTML, etc.)</a:t>
            </a:r>
          </a:p>
          <a:p>
            <a:pPr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s-GT" sz="7200" b="1" u="sng" dirty="0" smtClean="0">
                <a:latin typeface="Calibri" pitchFamily="34" charset="0"/>
              </a:rPr>
              <a:t>OBJETIVOS ESPECÍFICOS</a:t>
            </a:r>
          </a:p>
          <a:p>
            <a:pPr algn="just"/>
            <a:endParaRPr lang="es-GT" sz="7200" b="1" u="sng" dirty="0" smtClean="0">
              <a:latin typeface="Calibri" pitchFamily="34" charset="0"/>
            </a:endParaRPr>
          </a:p>
          <a:p>
            <a:r>
              <a:rPr lang="es-ES" sz="7200" b="1" dirty="0" smtClean="0">
                <a:latin typeface="Calibri" pitchFamily="34" charset="0"/>
              </a:rPr>
              <a:t>Objetivos para el desarrollo de las </a:t>
            </a:r>
            <a:r>
              <a:rPr lang="es-GT" sz="7200" b="1" dirty="0" smtClean="0">
                <a:latin typeface="Calibri" pitchFamily="34" charset="0"/>
              </a:rPr>
              <a:t>Capacidades referidas al desarrollo corporal y al campo de la salud. </a:t>
            </a:r>
          </a:p>
          <a:p>
            <a:pPr>
              <a:buNone/>
            </a:pPr>
            <a:r>
              <a:rPr lang="es-GT" sz="7200" dirty="0" smtClean="0">
                <a:latin typeface="Calibri" pitchFamily="34" charset="0"/>
              </a:rPr>
              <a:t> </a:t>
            </a:r>
          </a:p>
          <a:p>
            <a:pPr>
              <a:buNone/>
            </a:pPr>
            <a:r>
              <a:rPr lang="es-GT" sz="7200" dirty="0" smtClean="0">
                <a:latin typeface="Calibri" pitchFamily="34" charset="0"/>
              </a:rPr>
              <a:t>Que los alumnos sean capaces de:</a:t>
            </a:r>
          </a:p>
          <a:p>
            <a:pPr>
              <a:buNone/>
            </a:pPr>
            <a:r>
              <a:rPr lang="es-GT" sz="7200" dirty="0" smtClean="0">
                <a:latin typeface="Calibri" pitchFamily="34" charset="0"/>
              </a:rPr>
              <a:t> </a:t>
            </a:r>
          </a:p>
          <a:p>
            <a:pPr lvl="0">
              <a:buFont typeface="Wingdings" pitchFamily="2" charset="2"/>
              <a:buChar char="ü"/>
            </a:pPr>
            <a:r>
              <a:rPr lang="es-GT" sz="7200" dirty="0" smtClean="0">
                <a:latin typeface="Calibri" pitchFamily="34" charset="0"/>
              </a:rPr>
              <a:t>Resolver problemas que exijan el dominio de patrones motrices.</a:t>
            </a:r>
          </a:p>
          <a:p>
            <a:pPr lvl="0">
              <a:buNone/>
            </a:pPr>
            <a:endParaRPr lang="es-GT" sz="7200" dirty="0" smtClean="0">
              <a:latin typeface="Calibri" pitchFamily="34" charset="0"/>
            </a:endParaRPr>
          </a:p>
          <a:p>
            <a:r>
              <a:rPr lang="es-ES" sz="7200" b="1" dirty="0" smtClean="0">
                <a:latin typeface="Calibri" pitchFamily="34" charset="0"/>
              </a:rPr>
              <a:t>Objetivos para el desarrollo de Capacidades referidas al desarrollo del equilibrio personal o afectivo.</a:t>
            </a:r>
          </a:p>
          <a:p>
            <a:pPr>
              <a:buNone/>
            </a:pPr>
            <a:endParaRPr lang="es-ES" sz="7200" dirty="0" smtClean="0">
              <a:latin typeface="Calibri" pitchFamily="34" charset="0"/>
            </a:endParaRPr>
          </a:p>
          <a:p>
            <a:pPr>
              <a:buNone/>
            </a:pPr>
            <a:r>
              <a:rPr lang="es-ES" sz="7200" dirty="0" smtClean="0">
                <a:latin typeface="Calibri" pitchFamily="34" charset="0"/>
              </a:rPr>
              <a:t>Que los alumnos sean capaces de:</a:t>
            </a:r>
            <a:endParaRPr lang="es-GT" sz="7200" dirty="0" smtClean="0">
              <a:latin typeface="Calibri" pitchFamily="34" charset="0"/>
            </a:endParaRPr>
          </a:p>
          <a:p>
            <a:pPr>
              <a:buNone/>
            </a:pPr>
            <a:endParaRPr lang="es-GT" sz="72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s-ES" sz="7200" dirty="0" smtClean="0">
                <a:latin typeface="Calibri" pitchFamily="34" charset="0"/>
              </a:rPr>
              <a:t>Participar realizando portafolios basados en sus experiencias personales, habilidades desarrolladas durante el curso y conocimientos adquiridos.</a:t>
            </a:r>
            <a:endParaRPr lang="es-GT" sz="72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s-ES" sz="7200" dirty="0" smtClean="0">
                <a:latin typeface="Calibri" pitchFamily="34" charset="0"/>
              </a:rPr>
              <a:t>Colaborar en hacer uso de esta herramienta en forma  individual, escolar, laboral y social.</a:t>
            </a:r>
            <a:endParaRPr lang="es-GT" sz="7200" dirty="0" smtClean="0">
              <a:latin typeface="Calibri" pitchFamily="34" charset="0"/>
            </a:endParaRPr>
          </a:p>
          <a:p>
            <a:pPr>
              <a:buNone/>
            </a:pPr>
            <a:endParaRPr lang="es-GT" sz="33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33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900" dirty="0" smtClean="0">
              <a:latin typeface="Calibri" pitchFamily="34" charset="0"/>
            </a:endParaRPr>
          </a:p>
          <a:p>
            <a:endParaRPr lang="es-G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214422"/>
            <a:ext cx="850392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GT" sz="1800" b="1" u="sng" dirty="0" smtClean="0">
                <a:latin typeface="Calibri" pitchFamily="34" charset="0"/>
              </a:rPr>
              <a:t>OBJETIVOS ESPECÍFICOS</a:t>
            </a:r>
            <a:endParaRPr lang="es-ES" sz="1800" dirty="0" smtClean="0">
              <a:latin typeface="Calibri" pitchFamily="34" charset="0"/>
            </a:endParaRPr>
          </a:p>
          <a:p>
            <a:r>
              <a:rPr lang="es-ES" sz="1800" b="1" dirty="0" smtClean="0">
                <a:latin typeface="Calibri" pitchFamily="34" charset="0"/>
              </a:rPr>
              <a:t>Objetivos para el desarrollo de Capacidades referidas al desarrollo de la actuación, de la relación y de la integración social. </a:t>
            </a:r>
          </a:p>
          <a:p>
            <a:pPr>
              <a:buNone/>
            </a:pPr>
            <a:endParaRPr lang="es-GT" sz="1800" b="1" dirty="0" smtClean="0">
              <a:latin typeface="Calibri" pitchFamily="34" charset="0"/>
            </a:endParaRPr>
          </a:p>
          <a:p>
            <a:pPr>
              <a:buNone/>
            </a:pPr>
            <a:r>
              <a:rPr lang="es-ES" sz="1800" dirty="0" smtClean="0">
                <a:latin typeface="Calibri" pitchFamily="34" charset="0"/>
              </a:rPr>
              <a:t>Que los alumnos sean capaces de: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Mejorar las relaciones interpersonales dentro del grupo promoviendo actividades como la creación de portafolios electrónicos en grupos para que los alumnos fomenten y estimulen las relaciones entre los ellos de forma positiva.</a:t>
            </a:r>
            <a:endParaRPr lang="es-GT" sz="1800" dirty="0" smtClean="0">
              <a:latin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Conseguir que nuestros alumnos sean capaces de observar de forma amigable a sus compañeros y expresen cualidades positivas de ellos, tomando en cuentas sus ideas, opiniones y habilidades en cuanto a la elaboración de portafolios electrónicos.</a:t>
            </a:r>
          </a:p>
          <a:p>
            <a:pPr lvl="0">
              <a:buFont typeface="Wingdings" pitchFamily="2" charset="2"/>
              <a:buChar char="q"/>
            </a:pPr>
            <a:endParaRPr lang="es-GT" sz="1800" b="1" dirty="0" smtClean="0">
              <a:latin typeface="Calibri" pitchFamily="34" charset="0"/>
            </a:endParaRPr>
          </a:p>
          <a:p>
            <a:pPr>
              <a:buNone/>
            </a:pPr>
            <a:endParaRPr lang="es-GT" sz="18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800" dirty="0" smtClean="0">
              <a:latin typeface="Calibri" pitchFamily="34" charset="0"/>
            </a:endParaRPr>
          </a:p>
          <a:p>
            <a:endParaRPr lang="es-GT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214422"/>
            <a:ext cx="8503920" cy="5357850"/>
          </a:xfrm>
        </p:spPr>
        <p:txBody>
          <a:bodyPr>
            <a:noAutofit/>
          </a:bodyPr>
          <a:lstStyle/>
          <a:p>
            <a:pPr>
              <a:buNone/>
            </a:pPr>
            <a:endParaRPr lang="es-GT" sz="1800" b="1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1800" b="1" u="sng" dirty="0" smtClean="0">
                <a:latin typeface="Calibri" pitchFamily="34" charset="0"/>
              </a:rPr>
              <a:t>OBJETIVOS ESPECÍFICOS</a:t>
            </a:r>
            <a:endParaRPr lang="es-ES" sz="1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1800" b="1" dirty="0" smtClean="0">
                <a:latin typeface="Calibri" pitchFamily="34" charset="0"/>
              </a:rPr>
              <a:t>Objetivos para el desarrollo de Capacidades referidas al desarrollo moral o ético. </a:t>
            </a:r>
            <a:endParaRPr lang="es-GT" sz="1800" dirty="0" smtClean="0">
              <a:latin typeface="Calibri" pitchFamily="34" charset="0"/>
            </a:endParaRPr>
          </a:p>
          <a:p>
            <a:pPr>
              <a:buNone/>
            </a:pPr>
            <a:r>
              <a:rPr lang="es-ES" sz="1800" dirty="0" smtClean="0">
                <a:latin typeface="Calibri" pitchFamily="34" charset="0"/>
              </a:rPr>
              <a:t>Que los alumnos sean capaces de:</a:t>
            </a:r>
          </a:p>
          <a:p>
            <a:pPr>
              <a:buNone/>
            </a:pPr>
            <a:endParaRPr lang="es-GT" sz="1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s-GT" sz="1800" dirty="0" smtClean="0">
                <a:latin typeface="Calibri" pitchFamily="34" charset="0"/>
              </a:rPr>
              <a:t>Relacionarse con los compañeros, maestros y autoridades educativas, manteniendo el respeto</a:t>
            </a:r>
          </a:p>
          <a:p>
            <a:pPr>
              <a:buNone/>
            </a:pPr>
            <a:r>
              <a:rPr lang="es-GT" sz="1800" dirty="0" smtClean="0">
                <a:latin typeface="Calibri" pitchFamily="34" charset="0"/>
              </a:rPr>
              <a:t> valorando las habilidades que cada uno posee, en las siguientes actividades: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Actividades en grupo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Presentaciones  en clase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Proyectos en grupo</a:t>
            </a:r>
          </a:p>
          <a:p>
            <a:pPr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Presentaciones en la institución</a:t>
            </a:r>
            <a:endParaRPr lang="es-ES" sz="1800" b="1" dirty="0" smtClean="0">
              <a:latin typeface="Calibri" pitchFamily="34" charset="0"/>
            </a:endParaRPr>
          </a:p>
          <a:p>
            <a:pPr>
              <a:buNone/>
            </a:pPr>
            <a:endParaRPr lang="es-GT" sz="1800" b="1" dirty="0" smtClean="0">
              <a:latin typeface="Calibri" pitchFamily="34" charset="0"/>
            </a:endParaRPr>
          </a:p>
          <a:p>
            <a:pPr lvl="0">
              <a:buNone/>
            </a:pPr>
            <a:endParaRPr lang="es-GT" sz="1800" b="1" dirty="0" smtClean="0">
              <a:latin typeface="Calibri" pitchFamily="34" charset="0"/>
            </a:endParaRPr>
          </a:p>
          <a:p>
            <a:pPr>
              <a:buNone/>
            </a:pPr>
            <a:endParaRPr lang="es-GT" sz="18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800" dirty="0" smtClean="0">
              <a:latin typeface="Calibri" pitchFamily="34" charset="0"/>
            </a:endParaRPr>
          </a:p>
          <a:p>
            <a:endParaRPr lang="es-GT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PORTAFOLIOS ELECTRONICOS</a:t>
            </a:r>
            <a:endParaRPr lang="es-GT" dirty="0"/>
          </a:p>
        </p:txBody>
      </p:sp>
      <p:sp>
        <p:nvSpPr>
          <p:cNvPr id="3" name="2 Subtítulo"/>
          <p:cNvSpPr>
            <a:spLocks noGrp="1"/>
          </p:cNvSpPr>
          <p:nvPr>
            <p:ph sz="quarter" idx="1"/>
          </p:nvPr>
        </p:nvSpPr>
        <p:spPr>
          <a:xfrm>
            <a:off x="301752" y="1214422"/>
            <a:ext cx="8503920" cy="5357850"/>
          </a:xfrm>
        </p:spPr>
        <p:txBody>
          <a:bodyPr>
            <a:noAutofit/>
          </a:bodyPr>
          <a:lstStyle/>
          <a:p>
            <a:pPr>
              <a:buNone/>
            </a:pPr>
            <a:endParaRPr lang="es-GT" sz="1800" b="1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es-GT" sz="1800" b="1" u="sng" dirty="0" smtClean="0">
                <a:latin typeface="Calibri" pitchFamily="34" charset="0"/>
              </a:rPr>
              <a:t>OBJETIVOS ESPECÍFICOS</a:t>
            </a:r>
            <a:endParaRPr lang="es-ES" sz="18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1800" b="1" dirty="0" smtClean="0">
                <a:latin typeface="Calibri" pitchFamily="34" charset="0"/>
              </a:rPr>
              <a:t>Objetivos para el desarrollo de Capacidades referidas al desarrollo moral o ético. </a:t>
            </a:r>
            <a:endParaRPr lang="es-GT" sz="1800" dirty="0" smtClean="0">
              <a:latin typeface="Calibri" pitchFamily="34" charset="0"/>
            </a:endParaRPr>
          </a:p>
          <a:p>
            <a:pPr>
              <a:buNone/>
            </a:pPr>
            <a:r>
              <a:rPr lang="es-ES" sz="1800" dirty="0" smtClean="0">
                <a:latin typeface="Calibri" pitchFamily="34" charset="0"/>
              </a:rPr>
              <a:t>Que los alumnos sean capaces de:</a:t>
            </a:r>
          </a:p>
          <a:p>
            <a:pPr>
              <a:buNone/>
            </a:pPr>
            <a:endParaRPr lang="es-GT" sz="1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s-GT" sz="1800" dirty="0" smtClean="0">
                <a:latin typeface="Calibri" pitchFamily="34" charset="0"/>
              </a:rPr>
              <a:t>Relacionarse con los compañeros, maestros y autoridades educativas, manteniendo el respeto</a:t>
            </a:r>
          </a:p>
          <a:p>
            <a:pPr>
              <a:buNone/>
            </a:pPr>
            <a:r>
              <a:rPr lang="es-GT" sz="1800" dirty="0" smtClean="0">
                <a:latin typeface="Calibri" pitchFamily="34" charset="0"/>
              </a:rPr>
              <a:t> valorando las habilidades que cada uno posee, en las siguientes actividades: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Actividades en grupo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Presentaciones  en clase</a:t>
            </a:r>
          </a:p>
          <a:p>
            <a:pPr lvl="0"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Proyectos en grupo</a:t>
            </a:r>
          </a:p>
          <a:p>
            <a:pPr>
              <a:buFont typeface="Wingdings" pitchFamily="2" charset="2"/>
              <a:buChar char="ü"/>
            </a:pPr>
            <a:r>
              <a:rPr lang="es-GT" sz="1800" dirty="0" smtClean="0">
                <a:latin typeface="Calibri" pitchFamily="34" charset="0"/>
              </a:rPr>
              <a:t>Presentaciones en la institución</a:t>
            </a:r>
            <a:endParaRPr lang="es-ES" sz="1800" b="1" dirty="0" smtClean="0">
              <a:latin typeface="Calibri" pitchFamily="34" charset="0"/>
            </a:endParaRPr>
          </a:p>
          <a:p>
            <a:pPr>
              <a:buNone/>
            </a:pPr>
            <a:endParaRPr lang="es-GT" sz="1800" b="1" dirty="0" smtClean="0">
              <a:latin typeface="Calibri" pitchFamily="34" charset="0"/>
            </a:endParaRPr>
          </a:p>
          <a:p>
            <a:pPr lvl="0">
              <a:buNone/>
            </a:pPr>
            <a:endParaRPr lang="es-GT" sz="1800" b="1" dirty="0" smtClean="0">
              <a:latin typeface="Calibri" pitchFamily="34" charset="0"/>
            </a:endParaRPr>
          </a:p>
          <a:p>
            <a:pPr>
              <a:buNone/>
            </a:pPr>
            <a:endParaRPr lang="es-GT" sz="1800" dirty="0" smtClean="0">
              <a:latin typeface="Calibri" pitchFamily="34" charset="0"/>
            </a:endParaRPr>
          </a:p>
          <a:p>
            <a:pPr algn="just">
              <a:buNone/>
            </a:pPr>
            <a:endParaRPr lang="es-GT" sz="1800" dirty="0" smtClean="0">
              <a:latin typeface="Calibri" pitchFamily="34" charset="0"/>
            </a:endParaRPr>
          </a:p>
          <a:p>
            <a:endParaRPr lang="es-GT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185</TotalTime>
  <Words>1011</Words>
  <Application>Microsoft Office PowerPoint</Application>
  <PresentationFormat>Presentación en pantalla (4:3)</PresentationFormat>
  <Paragraphs>194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Civil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  <vt:lpstr>PORTAFOLIOS ELECTRONICOS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PORTAFOLIOS ELECTRONICOS</dc:title>
  <dc:creator>max concepcion</dc:creator>
  <cp:lastModifiedBy>max concepcion</cp:lastModifiedBy>
  <cp:revision>21</cp:revision>
  <dcterms:created xsi:type="dcterms:W3CDTF">2009-10-28T23:18:23Z</dcterms:created>
  <dcterms:modified xsi:type="dcterms:W3CDTF">2009-10-31T05:14:29Z</dcterms:modified>
</cp:coreProperties>
</file>